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547" r:id="rId2"/>
    <p:sldId id="509" r:id="rId3"/>
    <p:sldId id="514" r:id="rId4"/>
    <p:sldId id="515" r:id="rId5"/>
    <p:sldId id="517" r:id="rId6"/>
    <p:sldId id="518" r:id="rId7"/>
    <p:sldId id="548" r:id="rId8"/>
    <p:sldId id="525"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(226)</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9/16/2020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(226)</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9/16/2020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73CCEFD-F57A-4216-B1BA-83DB590DDDF1}"/>
              </a:ext>
            </a:extLst>
          </p:cNvPr>
          <p:cNvSpPr>
            <a:spLocks noGrp="1"/>
          </p:cNvSpPr>
          <p:nvPr>
            <p:ph type="dt" idx="1"/>
          </p:nvPr>
        </p:nvSpPr>
        <p:spPr/>
        <p:txBody>
          <a:bodyPr/>
          <a:lstStyle/>
          <a:p>
            <a:r>
              <a:rPr lang="en-US"/>
              <a:t>9/16/2020 pm</a:t>
            </a:r>
          </a:p>
        </p:txBody>
      </p:sp>
      <p:sp>
        <p:nvSpPr>
          <p:cNvPr id="6" name="Footer Placeholder 5">
            <a:extLst>
              <a:ext uri="{FF2B5EF4-FFF2-40B4-BE49-F238E27FC236}">
                <a16:creationId xmlns:a16="http://schemas.microsoft.com/office/drawing/2014/main" id="{748EFD8A-B9B3-4AA3-BF4F-1E4F1AB2FFC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E48F2F3-02C6-43F8-89ED-FB52B1D338E0}"/>
              </a:ext>
            </a:extLst>
          </p:cNvPr>
          <p:cNvSpPr>
            <a:spLocks noGrp="1"/>
          </p:cNvSpPr>
          <p:nvPr>
            <p:ph type="hdr" sz="quarter"/>
          </p:nvPr>
        </p:nvSpPr>
        <p:spPr/>
        <p:txBody>
          <a:bodyPr/>
          <a:lstStyle/>
          <a:p>
            <a:r>
              <a:rPr lang="en-US"/>
              <a:t>Class – The Life Of Christ (226)</a:t>
            </a:r>
          </a:p>
        </p:txBody>
      </p:sp>
    </p:spTree>
    <p:extLst>
      <p:ext uri="{BB962C8B-B14F-4D97-AF65-F5344CB8AC3E}">
        <p14:creationId xmlns:p14="http://schemas.microsoft.com/office/powerpoint/2010/main" val="2670801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latin typeface="Lucida Bright" panose="02040602050505020304" pitchFamily="18" charset="0"/>
              </a:rPr>
              <a:t>The word for </a:t>
            </a:r>
            <a:r>
              <a:rPr lang="en-US" b="1" i="1" dirty="0">
                <a:latin typeface="Lucida Bright" panose="02040602050505020304" pitchFamily="18" charset="0"/>
              </a:rPr>
              <a:t>“show him his fault”</a:t>
            </a:r>
            <a:r>
              <a:rPr lang="en-US" dirty="0">
                <a:latin typeface="Lucida Bright" panose="02040602050505020304" pitchFamily="18" charset="0"/>
              </a:rPr>
              <a:t> carries the idea of presenting evidence and making a case. “contextually, by conviction to bring to light, to expose” (Thayer)</a:t>
            </a:r>
          </a:p>
          <a:p>
            <a:pPr algn="l"/>
            <a:r>
              <a:rPr lang="en-US" dirty="0"/>
              <a:t>Joshua chapter 22 - the offensive altar. </a:t>
            </a:r>
          </a:p>
          <a:p>
            <a:pPr algn="l"/>
            <a:r>
              <a:rPr lang="en-US" dirty="0"/>
              <a:t>Vs. 10-12 - an altar built.</a:t>
            </a:r>
          </a:p>
          <a:p>
            <a:pPr algn="l"/>
            <a:r>
              <a:rPr lang="en-US" dirty="0"/>
              <a:t>Vs. 13-20 - the sin as the 9 ½ tribes understood it. They equated it to what </a:t>
            </a:r>
            <a:r>
              <a:rPr lang="en-US" dirty="0" err="1"/>
              <a:t>Achan</a:t>
            </a:r>
            <a:r>
              <a:rPr lang="en-US" dirty="0"/>
              <a:t> did!</a:t>
            </a:r>
          </a:p>
          <a:p>
            <a:pPr algn="l"/>
            <a:r>
              <a:rPr lang="en-US" dirty="0"/>
              <a:t>Vs. 21-29 - the explanation by the 2 ½ tribes. (note vs. 24-25)</a:t>
            </a:r>
          </a:p>
          <a:p>
            <a:pPr algn="l"/>
            <a:r>
              <a:rPr lang="en-US" dirty="0"/>
              <a:t>Vs. 30-34 - the reconciliation.</a:t>
            </a:r>
          </a:p>
          <a:p>
            <a:pPr algn="l"/>
            <a:endParaRPr lang="en-US" dirty="0"/>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1DDD81A-F25B-4002-941C-295A77F0EA26}"/>
              </a:ext>
            </a:extLst>
          </p:cNvPr>
          <p:cNvSpPr>
            <a:spLocks noGrp="1"/>
          </p:cNvSpPr>
          <p:nvPr>
            <p:ph type="dt" idx="1"/>
          </p:nvPr>
        </p:nvSpPr>
        <p:spPr/>
        <p:txBody>
          <a:bodyPr/>
          <a:lstStyle/>
          <a:p>
            <a:r>
              <a:rPr lang="en-US"/>
              <a:t>9/16/2020 pm</a:t>
            </a:r>
          </a:p>
        </p:txBody>
      </p:sp>
      <p:sp>
        <p:nvSpPr>
          <p:cNvPr id="6" name="Footer Placeholder 5">
            <a:extLst>
              <a:ext uri="{FF2B5EF4-FFF2-40B4-BE49-F238E27FC236}">
                <a16:creationId xmlns:a16="http://schemas.microsoft.com/office/drawing/2014/main" id="{35179A96-F03D-476F-B859-6F38EE02328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520CF1E-5AE8-42E5-8C32-987570BA8DF0}"/>
              </a:ext>
            </a:extLst>
          </p:cNvPr>
          <p:cNvSpPr>
            <a:spLocks noGrp="1"/>
          </p:cNvSpPr>
          <p:nvPr>
            <p:ph type="hdr" sz="quarter"/>
          </p:nvPr>
        </p:nvSpPr>
        <p:spPr/>
        <p:txBody>
          <a:bodyPr/>
          <a:lstStyle/>
          <a:p>
            <a:r>
              <a:rPr lang="en-US"/>
              <a:t>Class – The Life Of Christ (226)</a:t>
            </a:r>
          </a:p>
        </p:txBody>
      </p:sp>
    </p:spTree>
    <p:extLst>
      <p:ext uri="{BB962C8B-B14F-4D97-AF65-F5344CB8AC3E}">
        <p14:creationId xmlns:p14="http://schemas.microsoft.com/office/powerpoint/2010/main" val="4186428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r>
              <a:rPr lang="en-US" dirty="0"/>
              <a:t> </a:t>
            </a:r>
            <a:r>
              <a:rPr lang="en-US" dirty="0">
                <a:latin typeface="Lucida Bright" panose="02040602050505020304" pitchFamily="18" charset="0"/>
              </a:rPr>
              <a:t>Who is this addressed to?</a:t>
            </a:r>
          </a:p>
          <a:p>
            <a:pPr>
              <a:buFont typeface="Arial" panose="020B0604020202020204" pitchFamily="34" charset="0"/>
              <a:buChar char="•"/>
            </a:pPr>
            <a:r>
              <a:rPr lang="en-US" dirty="0">
                <a:latin typeface="Lucida Bright" panose="02040602050505020304" pitchFamily="18" charset="0"/>
              </a:rPr>
              <a:t>Members (to come) in the church. </a:t>
            </a:r>
          </a:p>
          <a:p>
            <a:pPr algn="l"/>
            <a:endParaRPr lang="en-US" dirty="0"/>
          </a:p>
          <a:p>
            <a:pPr>
              <a:buFont typeface="Arial" panose="020B0604020202020204" pitchFamily="34" charset="0"/>
              <a:buChar char="•"/>
            </a:pPr>
            <a:r>
              <a:rPr lang="en-US" dirty="0">
                <a:latin typeface="Lucida Bright" panose="02040602050505020304" pitchFamily="18" charset="0"/>
              </a:rPr>
              <a:t>Who was this addressed to? </a:t>
            </a:r>
          </a:p>
          <a:p>
            <a:pPr>
              <a:buFont typeface="Arial" panose="020B0604020202020204" pitchFamily="34" charset="0"/>
              <a:buChar char="•"/>
            </a:pPr>
            <a:r>
              <a:rPr lang="en-US" dirty="0">
                <a:latin typeface="Lucida Bright" panose="02040602050505020304" pitchFamily="18" charset="0"/>
              </a:rPr>
              <a:t>Specifically to the apostles</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F556AB5-C3D3-4A08-A9B5-6584C14ECA5F}"/>
              </a:ext>
            </a:extLst>
          </p:cNvPr>
          <p:cNvSpPr>
            <a:spLocks noGrp="1"/>
          </p:cNvSpPr>
          <p:nvPr>
            <p:ph type="dt" idx="1"/>
          </p:nvPr>
        </p:nvSpPr>
        <p:spPr/>
        <p:txBody>
          <a:bodyPr/>
          <a:lstStyle/>
          <a:p>
            <a:r>
              <a:rPr lang="en-US"/>
              <a:t>9/16/2020 pm</a:t>
            </a:r>
          </a:p>
        </p:txBody>
      </p:sp>
      <p:sp>
        <p:nvSpPr>
          <p:cNvPr id="6" name="Footer Placeholder 5">
            <a:extLst>
              <a:ext uri="{FF2B5EF4-FFF2-40B4-BE49-F238E27FC236}">
                <a16:creationId xmlns:a16="http://schemas.microsoft.com/office/drawing/2014/main" id="{8BAEE9B4-2B55-47A5-83AE-CE25974081F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B0F368C-260D-403B-8064-277B7DF01065}"/>
              </a:ext>
            </a:extLst>
          </p:cNvPr>
          <p:cNvSpPr>
            <a:spLocks noGrp="1"/>
          </p:cNvSpPr>
          <p:nvPr>
            <p:ph type="hdr" sz="quarter"/>
          </p:nvPr>
        </p:nvSpPr>
        <p:spPr/>
        <p:txBody>
          <a:bodyPr/>
          <a:lstStyle/>
          <a:p>
            <a:r>
              <a:rPr lang="en-US"/>
              <a:t>Class – The Life Of Christ (226)</a:t>
            </a:r>
          </a:p>
        </p:txBody>
      </p:sp>
    </p:spTree>
    <p:extLst>
      <p:ext uri="{BB962C8B-B14F-4D97-AF65-F5344CB8AC3E}">
        <p14:creationId xmlns:p14="http://schemas.microsoft.com/office/powerpoint/2010/main" val="3345651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John 20:19-23 - So when it was evening on that day, the first day of the week, and when the doors were shut where the disciples were, for fear of the Jews, Jesus came and stood in their midst and said to them, "Peace be with you." 20 And when He had said this, He showed them both His hands and His side. The disciples then rejoiced when they saw the Lord. 21 So Jesus said to them again, "Peace be with you; as the Father has sent Me, I also send you." 22 And when He had said this, He breathed on them and said to them, "Receive the Holy Spirit. 23 "If you forgive the sins of any, their sins have been forgiven them; if you retain the sins of any, they have been retained."</a:t>
            </a:r>
          </a:p>
          <a:p>
            <a:pPr algn="l"/>
            <a:endParaRPr lang="en-US" dirty="0"/>
          </a:p>
          <a:p>
            <a:pPr algn="l"/>
            <a:r>
              <a:rPr lang="en-US" dirty="0"/>
              <a:t>2 Cor 2:5-11 - But if any has caused sorrow, he has caused sorrow not to me, but in some degree — in order not to say too much — to all of you. 6 Sufficient for such a one is this punishment which was inflicted by the majority, 7 so that on the contrary you should rather forgive and comfort him, otherwise such a one might be overwhelmed by excessive sorrow. 8 Wherefore I urge you to reaffirm your love for him. 9 For to this end also I wrote, so that I might put you to the test, whether you are obedient in all things. 10 But one whom you forgive anything, I forgive also; for indeed what I have forgiven, if I have forgiven anything, I did it for your sakes in the presence of Christ, 11 so that no advantage would be taken of us by Satan, for we are not ignorant of his schemes.</a:t>
            </a:r>
          </a:p>
          <a:p>
            <a:pPr algn="l"/>
            <a:endParaRPr lang="en-US" dirty="0"/>
          </a:p>
          <a:p>
            <a:pPr algn="l"/>
            <a:r>
              <a:rPr lang="en-US" dirty="0"/>
              <a:t>Acts 8:23-24</a:t>
            </a:r>
          </a:p>
          <a:p>
            <a:pPr algn="l"/>
            <a:r>
              <a:rPr lang="en-US" dirty="0"/>
              <a:t>For I see that you are in the gall of bitterness and in the bondage of iniquity." 2</a:t>
            </a:r>
          </a:p>
          <a:p>
            <a:pPr algn="l"/>
            <a:endParaRPr lang="en-US" dirty="0"/>
          </a:p>
          <a:p>
            <a:pPr algn="l"/>
            <a:r>
              <a:rPr lang="en-US" dirty="0"/>
              <a:t>Luke 4:18</a:t>
            </a:r>
          </a:p>
          <a:p>
            <a:pPr algn="l"/>
            <a:r>
              <a:rPr lang="en-US" dirty="0"/>
              <a:t>THE SPIRIT OF THE LORD IS UPON ME,</a:t>
            </a:r>
          </a:p>
          <a:p>
            <a:pPr algn="l"/>
            <a:r>
              <a:rPr lang="en-US" dirty="0"/>
              <a:t>BECAUSE HE ANOINTED ME TO PREACH THE GOSPEL TO THE POOR.</a:t>
            </a:r>
          </a:p>
          <a:p>
            <a:pPr algn="l"/>
            <a:r>
              <a:rPr lang="en-US" dirty="0"/>
              <a:t>HE HAS SENT ME TO PROCLAIM RELEASE TO THE CAPTIVES,</a:t>
            </a:r>
          </a:p>
          <a:p>
            <a:pPr algn="l"/>
            <a:r>
              <a:rPr lang="en-US" dirty="0"/>
              <a:t>AND RECOVERY OF SIGHT TO THE BLIND,</a:t>
            </a:r>
          </a:p>
          <a:p>
            <a:pPr algn="l"/>
            <a:r>
              <a:rPr lang="en-US" dirty="0"/>
              <a:t>TO SET FREE THOSE WHO ARE OPPRESSED,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A5E8659-3479-4B17-9D5D-CA5E7E5FE9CD}"/>
              </a:ext>
            </a:extLst>
          </p:cNvPr>
          <p:cNvSpPr>
            <a:spLocks noGrp="1"/>
          </p:cNvSpPr>
          <p:nvPr>
            <p:ph type="dt" idx="1"/>
          </p:nvPr>
        </p:nvSpPr>
        <p:spPr/>
        <p:txBody>
          <a:bodyPr/>
          <a:lstStyle/>
          <a:p>
            <a:r>
              <a:rPr lang="en-US"/>
              <a:t>9/16/2020 pm</a:t>
            </a:r>
          </a:p>
        </p:txBody>
      </p:sp>
      <p:sp>
        <p:nvSpPr>
          <p:cNvPr id="6" name="Footer Placeholder 5">
            <a:extLst>
              <a:ext uri="{FF2B5EF4-FFF2-40B4-BE49-F238E27FC236}">
                <a16:creationId xmlns:a16="http://schemas.microsoft.com/office/drawing/2014/main" id="{FE3FCE22-5496-48C3-BE3B-D3759B307CD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907F4B2-96DE-4333-8B7B-4577990F7462}"/>
              </a:ext>
            </a:extLst>
          </p:cNvPr>
          <p:cNvSpPr>
            <a:spLocks noGrp="1"/>
          </p:cNvSpPr>
          <p:nvPr>
            <p:ph type="hdr" sz="quarter"/>
          </p:nvPr>
        </p:nvSpPr>
        <p:spPr/>
        <p:txBody>
          <a:bodyPr/>
          <a:lstStyle/>
          <a:p>
            <a:r>
              <a:rPr lang="en-US"/>
              <a:t>Class – The Life Of Christ (226)</a:t>
            </a:r>
          </a:p>
        </p:txBody>
      </p:sp>
    </p:spTree>
    <p:extLst>
      <p:ext uri="{BB962C8B-B14F-4D97-AF65-F5344CB8AC3E}">
        <p14:creationId xmlns:p14="http://schemas.microsoft.com/office/powerpoint/2010/main" val="1591031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C77ED05-40B8-4CE1-A9A5-59EB312152CF}"/>
              </a:ext>
            </a:extLst>
          </p:cNvPr>
          <p:cNvSpPr>
            <a:spLocks noGrp="1"/>
          </p:cNvSpPr>
          <p:nvPr>
            <p:ph type="dt" idx="1"/>
          </p:nvPr>
        </p:nvSpPr>
        <p:spPr/>
        <p:txBody>
          <a:bodyPr/>
          <a:lstStyle/>
          <a:p>
            <a:r>
              <a:rPr lang="en-US"/>
              <a:t>9/16/2020 pm</a:t>
            </a:r>
          </a:p>
        </p:txBody>
      </p:sp>
      <p:sp>
        <p:nvSpPr>
          <p:cNvPr id="6" name="Footer Placeholder 5">
            <a:extLst>
              <a:ext uri="{FF2B5EF4-FFF2-40B4-BE49-F238E27FC236}">
                <a16:creationId xmlns:a16="http://schemas.microsoft.com/office/drawing/2014/main" id="{AA02A357-0870-4DB1-A4EE-62B46992676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F4C8BF6-AC63-431C-871E-DF5AB5D8D914}"/>
              </a:ext>
            </a:extLst>
          </p:cNvPr>
          <p:cNvSpPr>
            <a:spLocks noGrp="1"/>
          </p:cNvSpPr>
          <p:nvPr>
            <p:ph type="hdr" sz="quarter"/>
          </p:nvPr>
        </p:nvSpPr>
        <p:spPr/>
        <p:txBody>
          <a:bodyPr/>
          <a:lstStyle/>
          <a:p>
            <a:r>
              <a:rPr lang="en-US"/>
              <a:t>Class – The Life Of Christ (226)</a:t>
            </a:r>
          </a:p>
        </p:txBody>
      </p:sp>
    </p:spTree>
    <p:extLst>
      <p:ext uri="{BB962C8B-B14F-4D97-AF65-F5344CB8AC3E}">
        <p14:creationId xmlns:p14="http://schemas.microsoft.com/office/powerpoint/2010/main" val="703009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017DB5E-29C7-4DC1-AF06-D1D58E544DA3}"/>
              </a:ext>
            </a:extLst>
          </p:cNvPr>
          <p:cNvSpPr>
            <a:spLocks noGrp="1"/>
          </p:cNvSpPr>
          <p:nvPr>
            <p:ph type="dt" idx="1"/>
          </p:nvPr>
        </p:nvSpPr>
        <p:spPr/>
        <p:txBody>
          <a:bodyPr/>
          <a:lstStyle/>
          <a:p>
            <a:r>
              <a:rPr lang="en-US"/>
              <a:t>9/16/2020 pm</a:t>
            </a:r>
          </a:p>
        </p:txBody>
      </p:sp>
      <p:sp>
        <p:nvSpPr>
          <p:cNvPr id="6" name="Footer Placeholder 5">
            <a:extLst>
              <a:ext uri="{FF2B5EF4-FFF2-40B4-BE49-F238E27FC236}">
                <a16:creationId xmlns:a16="http://schemas.microsoft.com/office/drawing/2014/main" id="{3B12ADBA-CBF8-43D3-B171-ED5317BF411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244D8053-2663-4876-919B-570EA9877580}"/>
              </a:ext>
            </a:extLst>
          </p:cNvPr>
          <p:cNvSpPr>
            <a:spLocks noGrp="1"/>
          </p:cNvSpPr>
          <p:nvPr>
            <p:ph type="hdr" sz="quarter"/>
          </p:nvPr>
        </p:nvSpPr>
        <p:spPr/>
        <p:txBody>
          <a:bodyPr/>
          <a:lstStyle/>
          <a:p>
            <a:r>
              <a:rPr lang="en-US"/>
              <a:t>Class – The Life Of Christ (226)</a:t>
            </a:r>
          </a:p>
        </p:txBody>
      </p:sp>
    </p:spTree>
    <p:extLst>
      <p:ext uri="{BB962C8B-B14F-4D97-AF65-F5344CB8AC3E}">
        <p14:creationId xmlns:p14="http://schemas.microsoft.com/office/powerpoint/2010/main" val="3425524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a:t>
            </a:r>
            <a:r>
              <a:rPr lang="en-US" dirty="0">
                <a:latin typeface="Lucida Bright" panose="02040602050505020304" pitchFamily="18" charset="0"/>
              </a:rPr>
              <a:t>God is always in our midst in the sense of being aware of what we do. (Revelation 1:12-13; note the repeated use of “I know…”</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3C1B909-D208-4DB7-B4CF-5D5E88DBD265}"/>
              </a:ext>
            </a:extLst>
          </p:cNvPr>
          <p:cNvSpPr>
            <a:spLocks noGrp="1"/>
          </p:cNvSpPr>
          <p:nvPr>
            <p:ph type="dt" idx="1"/>
          </p:nvPr>
        </p:nvSpPr>
        <p:spPr/>
        <p:txBody>
          <a:bodyPr/>
          <a:lstStyle/>
          <a:p>
            <a:r>
              <a:rPr lang="en-US"/>
              <a:t>9/16/2020 pm</a:t>
            </a:r>
          </a:p>
        </p:txBody>
      </p:sp>
      <p:sp>
        <p:nvSpPr>
          <p:cNvPr id="6" name="Footer Placeholder 5">
            <a:extLst>
              <a:ext uri="{FF2B5EF4-FFF2-40B4-BE49-F238E27FC236}">
                <a16:creationId xmlns:a16="http://schemas.microsoft.com/office/drawing/2014/main" id="{B7AE72A9-E0A4-4C0A-BBA4-95736C8148B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B71B14C-D5BC-4CE4-B220-7F8323B4C74A}"/>
              </a:ext>
            </a:extLst>
          </p:cNvPr>
          <p:cNvSpPr>
            <a:spLocks noGrp="1"/>
          </p:cNvSpPr>
          <p:nvPr>
            <p:ph type="hdr" sz="quarter"/>
          </p:nvPr>
        </p:nvSpPr>
        <p:spPr/>
        <p:txBody>
          <a:bodyPr/>
          <a:lstStyle/>
          <a:p>
            <a:r>
              <a:rPr lang="en-US"/>
              <a:t>Class – The Life Of Christ (226)</a:t>
            </a:r>
          </a:p>
        </p:txBody>
      </p:sp>
    </p:spTree>
    <p:extLst>
      <p:ext uri="{BB962C8B-B14F-4D97-AF65-F5344CB8AC3E}">
        <p14:creationId xmlns:p14="http://schemas.microsoft.com/office/powerpoint/2010/main" val="409634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500" dirty="0">
                <a:latin typeface="Times-Roman"/>
              </a:rPr>
              <a:t>Jewish custom probably required much less. The Babylonian Talmud records the teaching of Jose ben Judah, that forgiveness should only be given three times (</a:t>
            </a:r>
            <a:r>
              <a:rPr lang="en-US" sz="1500" i="1" dirty="0" err="1">
                <a:latin typeface="Times-Italic"/>
              </a:rPr>
              <a:t>Yoma</a:t>
            </a:r>
            <a:r>
              <a:rPr lang="en-US" sz="1500" i="1" dirty="0">
                <a:latin typeface="Times-Italic"/>
              </a:rPr>
              <a:t> </a:t>
            </a:r>
            <a:r>
              <a:rPr lang="en-US" sz="1500" dirty="0">
                <a:latin typeface="Times-Roman"/>
              </a:rPr>
              <a:t>86b). Ben Judah appealed to Job 33:29 and Amos 2:6 where God is described as offering mercy three times.</a:t>
            </a:r>
          </a:p>
          <a:p>
            <a:pPr algn="l"/>
            <a:endParaRPr lang="en-US" sz="1900" dirty="0">
              <a:latin typeface="Times-Roman"/>
            </a:endParaRPr>
          </a:p>
          <a:p>
            <a:pPr algn="l"/>
            <a:r>
              <a:rPr lang="en-US" sz="1500" dirty="0">
                <a:latin typeface="Times-Roman"/>
              </a:rPr>
              <a:t>Matthew 18:21</a:t>
            </a:r>
          </a:p>
          <a:p>
            <a:pPr algn="l"/>
            <a:r>
              <a:rPr lang="en-US" sz="1500" dirty="0">
                <a:latin typeface="Times-Roman"/>
              </a:rPr>
              <a:t>It was a maxim among the Jews never to forgive more than thrice: Peter enlarges this charity more than one half; and our Lord makes even his enlargement septuple, see Matt 18:22. (Adam Clarke's Commentary)</a:t>
            </a:r>
          </a:p>
          <a:p>
            <a:pPr algn="l"/>
            <a:endParaRPr lang="en-US" sz="1900" dirty="0">
              <a:latin typeface="Times-Roman"/>
            </a:endParaRPr>
          </a:p>
          <a:p>
            <a:pPr algn="l"/>
            <a:r>
              <a:rPr lang="en-US" sz="1900" dirty="0">
                <a:latin typeface="Times-Roman"/>
              </a:rPr>
              <a:t>Was Peter motivated by the dispute among the apostles as to who was greatest. </a:t>
            </a:r>
          </a:p>
          <a:p>
            <a:pPr algn="l"/>
            <a:endParaRPr lang="en-US" sz="1900" dirty="0">
              <a:latin typeface="Times-Roman"/>
            </a:endParaRPr>
          </a:p>
          <a:p>
            <a:pPr defTabSz="948507">
              <a:defRPr/>
            </a:pPr>
            <a:r>
              <a:rPr lang="en-US" dirty="0">
                <a:latin typeface="Lucida Bright" panose="02040602050505020304" pitchFamily="18" charset="0"/>
              </a:rPr>
              <a:t>Our mercy and forgiveness is to be multiplied. </a:t>
            </a:r>
          </a:p>
          <a:p>
            <a:pPr algn="l"/>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A070672-095B-497D-AC09-1EEC71AFF67F}"/>
              </a:ext>
            </a:extLst>
          </p:cNvPr>
          <p:cNvSpPr>
            <a:spLocks noGrp="1"/>
          </p:cNvSpPr>
          <p:nvPr>
            <p:ph type="dt" idx="1"/>
          </p:nvPr>
        </p:nvSpPr>
        <p:spPr/>
        <p:txBody>
          <a:bodyPr/>
          <a:lstStyle/>
          <a:p>
            <a:r>
              <a:rPr lang="en-US"/>
              <a:t>9/16/2020 pm</a:t>
            </a:r>
          </a:p>
        </p:txBody>
      </p:sp>
      <p:sp>
        <p:nvSpPr>
          <p:cNvPr id="6" name="Footer Placeholder 5">
            <a:extLst>
              <a:ext uri="{FF2B5EF4-FFF2-40B4-BE49-F238E27FC236}">
                <a16:creationId xmlns:a16="http://schemas.microsoft.com/office/drawing/2014/main" id="{B245331A-45E5-4FFE-9EC0-B3056A060DD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D0DC6D6-5A9F-431B-9454-142167963F3E}"/>
              </a:ext>
            </a:extLst>
          </p:cNvPr>
          <p:cNvSpPr>
            <a:spLocks noGrp="1"/>
          </p:cNvSpPr>
          <p:nvPr>
            <p:ph type="hdr" sz="quarter"/>
          </p:nvPr>
        </p:nvSpPr>
        <p:spPr/>
        <p:txBody>
          <a:bodyPr/>
          <a:lstStyle/>
          <a:p>
            <a:r>
              <a:rPr lang="en-US"/>
              <a:t>Class – The Life Of Christ (226)</a:t>
            </a:r>
          </a:p>
        </p:txBody>
      </p:sp>
    </p:spTree>
    <p:extLst>
      <p:ext uri="{BB962C8B-B14F-4D97-AF65-F5344CB8AC3E}">
        <p14:creationId xmlns:p14="http://schemas.microsoft.com/office/powerpoint/2010/main" val="1960257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9/20/2020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973762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4469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4113087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95851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9/20/2020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6770721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9/20/2020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841658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774977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9/20/2020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26390374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9/20/2020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7959845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9/20/2020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003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9/20/2020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209445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9/20/2020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180963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9/20/2020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530027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478537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9/20/2020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1466231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9/20/2020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4089578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9/20/2020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64942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9/20/2020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1442437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9/20/2020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67376645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September 16,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250359"/>
            <a:ext cx="723207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prstClr val="white"/>
                </a:solidFill>
                <a:effectLst/>
                <a:uLnTx/>
                <a:uFillTx/>
                <a:latin typeface="Garamond" panose="02020404030301010803"/>
                <a:ea typeface="+mn-ea"/>
                <a:cs typeface="+mn-cs"/>
              </a:rPr>
              <a:t>Forgiveness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white">
                    <a:lumMod val="95000"/>
                  </a:prstClr>
                </a:solidFill>
                <a:effectLst/>
                <a:uLnTx/>
                <a:uFillTx/>
                <a:latin typeface="Book Antiqua" panose="02040602050305030304" pitchFamily="18" charset="0"/>
                <a:ea typeface="+mn-ea"/>
                <a:cs typeface="+mn-cs"/>
              </a:rPr>
              <a:t>Matthew 18:15-35</a:t>
            </a:r>
            <a:endParaRPr kumimoji="0" lang="en-US" sz="1800" b="0" i="0" u="none" strike="noStrike" kern="1200" cap="none" spc="0" normalizeH="0" baseline="0" noProof="0" dirty="0">
              <a:ln>
                <a:noFill/>
              </a:ln>
              <a:solidFill>
                <a:prstClr val="white">
                  <a:lumMod val="95000"/>
                </a:prstClr>
              </a:solidFill>
              <a:effectLst/>
              <a:uLnTx/>
              <a:uFillTx/>
              <a:latin typeface="Book Antiqua" panose="02040602050305030304" pitchFamily="18" charset="0"/>
              <a:ea typeface="+mn-ea"/>
              <a:cs typeface="+mn-cs"/>
            </a:endParaRPr>
          </a:p>
        </p:txBody>
      </p:sp>
    </p:spTree>
    <p:extLst>
      <p:ext uri="{BB962C8B-B14F-4D97-AF65-F5344CB8AC3E}">
        <p14:creationId xmlns:p14="http://schemas.microsoft.com/office/powerpoint/2010/main" val="1520963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295400"/>
            <a:ext cx="8783052" cy="5521512"/>
          </a:xfrm>
        </p:spPr>
        <p:txBody>
          <a:bodyPr anchor="t">
            <a:spAutoFit/>
          </a:bodyPr>
          <a:lstStyle/>
          <a:p>
            <a:pPr marL="0" indent="0">
              <a:buNone/>
            </a:pPr>
            <a:r>
              <a:rPr lang="en-US" sz="2600" dirty="0">
                <a:solidFill>
                  <a:schemeClr val="tx1"/>
                </a:solidFill>
                <a:latin typeface="Lucida Bright" panose="02040602050505020304" pitchFamily="18" charset="0"/>
              </a:rPr>
              <a:t>Key takeaways:</a:t>
            </a:r>
          </a:p>
          <a:p>
            <a:pPr>
              <a:buClr>
                <a:schemeClr val="tx1"/>
              </a:buClr>
              <a:buSzPct val="100000"/>
            </a:pPr>
            <a:r>
              <a:rPr lang="en-US" sz="2600" b="1" dirty="0">
                <a:solidFill>
                  <a:schemeClr val="tx1"/>
                </a:solidFill>
                <a:latin typeface="Lucida Bright" panose="02040602050505020304" pitchFamily="18" charset="0"/>
              </a:rPr>
              <a:t>Resolve sin and offenses at the lowest level and with the fewest number of people knowing </a:t>
            </a:r>
            <a:br>
              <a:rPr lang="en-US" sz="2600" b="1"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(verse 15). </a:t>
            </a:r>
            <a:r>
              <a:rPr lang="en-US" sz="2600" i="1" dirty="0">
                <a:solidFill>
                  <a:schemeClr val="tx1"/>
                </a:solidFill>
                <a:latin typeface="Lucida Bright" panose="02040602050505020304" pitchFamily="18" charset="0"/>
              </a:rPr>
              <a:t>“If he listens to you, you have won your brother.”</a:t>
            </a:r>
            <a:endParaRPr lang="en-US" sz="2600" dirty="0">
              <a:solidFill>
                <a:schemeClr val="tx1"/>
              </a:solidFill>
              <a:latin typeface="Lucida Bright" panose="02040602050505020304" pitchFamily="18" charset="0"/>
            </a:endParaRPr>
          </a:p>
          <a:p>
            <a:pPr>
              <a:buClr>
                <a:schemeClr val="tx1"/>
              </a:buClr>
              <a:buSzPct val="100000"/>
            </a:pPr>
            <a:r>
              <a:rPr lang="en-US" sz="2600" b="1" dirty="0">
                <a:solidFill>
                  <a:schemeClr val="tx1"/>
                </a:solidFill>
                <a:latin typeface="Lucida Bright" panose="02040602050505020304" pitchFamily="18" charset="0"/>
              </a:rPr>
              <a:t>Facts and truth are of utmost importance</a:t>
            </a:r>
            <a:r>
              <a:rPr lang="en-US" sz="2600" dirty="0">
                <a:solidFill>
                  <a:schemeClr val="tx1"/>
                </a:solidFill>
                <a:latin typeface="Lucida Bright" panose="02040602050505020304" pitchFamily="18" charset="0"/>
              </a:rPr>
              <a:t>. </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It’s what actually took place (verse 16).</a:t>
            </a:r>
          </a:p>
          <a:p>
            <a:pPr>
              <a:buClr>
                <a:schemeClr val="tx1"/>
              </a:buClr>
              <a:buSzPct val="100000"/>
            </a:pPr>
            <a:r>
              <a:rPr lang="en-US" sz="2600" b="1" dirty="0">
                <a:solidFill>
                  <a:schemeClr val="tx1"/>
                </a:solidFill>
                <a:latin typeface="Lucida Bright" panose="02040602050505020304" pitchFamily="18" charset="0"/>
              </a:rPr>
              <a:t>The manner of presenting and receiving is critically important.</a:t>
            </a:r>
          </a:p>
          <a:p>
            <a:pPr>
              <a:buClr>
                <a:schemeClr val="tx1"/>
              </a:buClr>
              <a:buSzPct val="100000"/>
            </a:pPr>
            <a:r>
              <a:rPr lang="en-US" sz="2600" b="1" dirty="0">
                <a:solidFill>
                  <a:schemeClr val="tx1"/>
                </a:solidFill>
                <a:latin typeface="Lucida Bright" panose="02040602050505020304" pitchFamily="18" charset="0"/>
              </a:rPr>
              <a:t>Reconciliation and forgiveness doesn’t take place without listening </a:t>
            </a:r>
            <a:r>
              <a:rPr lang="en-US" sz="2600" dirty="0">
                <a:solidFill>
                  <a:schemeClr val="tx1"/>
                </a:solidFill>
                <a:latin typeface="Lucida Bright" panose="02040602050505020304" pitchFamily="18" charset="0"/>
              </a:rPr>
              <a:t>(cf. James 1:19) on both sides, to the word of God and each other. (Joshua 22)</a:t>
            </a:r>
          </a:p>
        </p:txBody>
      </p:sp>
    </p:spTree>
    <p:extLst>
      <p:ext uri="{BB962C8B-B14F-4D97-AF65-F5344CB8AC3E}">
        <p14:creationId xmlns:p14="http://schemas.microsoft.com/office/powerpoint/2010/main" val="2121286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702552"/>
          </a:xfrm>
        </p:spPr>
        <p:txBody>
          <a:bodyPr anchor="t">
            <a:spAutoFit/>
          </a:bodyPr>
          <a:lstStyle/>
          <a:p>
            <a:pPr marL="0" indent="0">
              <a:buNone/>
            </a:pP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Truly I say to you, whatever you bind on earth shall have been bound in heaven; and whatever you loose on earth shall have been loosed in heaven</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(Matthew 18:18)</a:t>
            </a:r>
          </a:p>
          <a:p>
            <a:pPr marL="0" indent="0">
              <a:buNone/>
            </a:pPr>
            <a:r>
              <a:rPr lang="en-US" sz="2800" dirty="0">
                <a:solidFill>
                  <a:schemeClr val="tx1"/>
                </a:solidFill>
                <a:latin typeface="Lucida Bright" panose="02040602050505020304" pitchFamily="18" charset="0"/>
              </a:rPr>
              <a:t>A similar statement is made in </a:t>
            </a:r>
            <a:r>
              <a:rPr lang="en-US" sz="2800" b="1" dirty="0">
                <a:solidFill>
                  <a:schemeClr val="tx1"/>
                </a:solidFill>
                <a:latin typeface="Lucida Bright" panose="02040602050505020304" pitchFamily="18" charset="0"/>
              </a:rPr>
              <a:t>Matthew 16:19 </a:t>
            </a:r>
            <a:r>
              <a:rPr lang="en-US" sz="2800" dirty="0">
                <a:solidFill>
                  <a:schemeClr val="tx1"/>
                </a:solidFill>
                <a:latin typeface="Lucida Bright" panose="02040602050505020304" pitchFamily="18" charset="0"/>
              </a:rPr>
              <a:t>after Peter’s confession and speaks of their authority on earth to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bind</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what has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been bound in heaven</a:t>
            </a:r>
            <a:r>
              <a:rPr lang="en-US" sz="2800" i="1" dirty="0">
                <a:solidFill>
                  <a:schemeClr val="tx1"/>
                </a:solidFill>
                <a:latin typeface="Lucida Bright" panose="02040602050505020304" pitchFamily="18" charset="0"/>
              </a:rPr>
              <a:t>.”</a:t>
            </a:r>
            <a:endParaRPr lang="en-US" sz="2800"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9750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66773" y="1219200"/>
            <a:ext cx="9033164" cy="5724644"/>
          </a:xfrm>
        </p:spPr>
        <p:txBody>
          <a:bodyPr anchor="t">
            <a:spAutoFit/>
          </a:bodyPr>
          <a:lstStyle/>
          <a:p>
            <a:pPr marL="0" indent="0">
              <a:spcBef>
                <a:spcPts val="0"/>
              </a:spcBef>
              <a:spcAft>
                <a:spcPts val="0"/>
              </a:spcAft>
              <a:buNone/>
            </a:pP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Bound</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 “to bind, tie, fasten.” (Thayer)</a:t>
            </a:r>
          </a:p>
          <a:p>
            <a:pPr marL="0" indent="0">
              <a:spcBef>
                <a:spcPts val="0"/>
              </a:spcBef>
              <a:spcAft>
                <a:spcPts val="0"/>
              </a:spcAft>
              <a:buNone/>
            </a:pP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Loosed</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 “to loose one bound, i.e., to unbind, release from bonds, set free” (Thayer) (Matthew 21:2; Luke 3:16; Acts 2:24)</a:t>
            </a:r>
          </a:p>
          <a:p>
            <a:pPr>
              <a:spcBef>
                <a:spcPts val="0"/>
              </a:spcBef>
              <a:spcAft>
                <a:spcPts val="0"/>
              </a:spcAft>
              <a:buClr>
                <a:schemeClr val="tx1"/>
              </a:buClr>
              <a:buSzPct val="100000"/>
              <a:buFont typeface="Arial" panose="020B0604020202020204" pitchFamily="34" charset="0"/>
              <a:buChar char="•"/>
            </a:pPr>
            <a:r>
              <a:rPr lang="en-US" sz="2600" b="1" dirty="0">
                <a:solidFill>
                  <a:schemeClr val="tx1"/>
                </a:solidFill>
                <a:latin typeface="Lucida Bright" panose="02040602050505020304" pitchFamily="18" charset="0"/>
              </a:rPr>
              <a:t>What is being discussed?</a:t>
            </a:r>
          </a:p>
          <a:p>
            <a:pPr>
              <a:spcBef>
                <a:spcPts val="0"/>
              </a:spcBef>
              <a:spcAft>
                <a:spcPts val="0"/>
              </a:spcAft>
              <a:buClr>
                <a:schemeClr val="tx1"/>
              </a:buClr>
              <a:buSzPct val="100000"/>
              <a:buFont typeface="Arial" panose="020B0604020202020204" pitchFamily="34" charset="0"/>
              <a:buChar char="•"/>
            </a:pPr>
            <a:r>
              <a:rPr lang="en-US" sz="2600" dirty="0">
                <a:solidFill>
                  <a:schemeClr val="tx1"/>
                </a:solidFill>
                <a:latin typeface="Lucida Bright" panose="02040602050505020304" pitchFamily="18" charset="0"/>
              </a:rPr>
              <a:t>The binding or loosing of sin. (John 20:23; </a:t>
            </a:r>
            <a:r>
              <a:rPr lang="en-US" sz="2600" b="1" dirty="0">
                <a:solidFill>
                  <a:schemeClr val="tx1"/>
                </a:solidFill>
                <a:latin typeface="Lucida Bright" panose="02040602050505020304" pitchFamily="18" charset="0"/>
              </a:rPr>
              <a:t>Acts 8:23</a:t>
            </a:r>
            <a:r>
              <a:rPr lang="en-US" sz="2600" dirty="0">
                <a:solidFill>
                  <a:schemeClr val="tx1"/>
                </a:solidFill>
                <a:latin typeface="Lucida Bright" panose="02040602050505020304" pitchFamily="18" charset="0"/>
              </a:rPr>
              <a:t>; Luke 4:18)</a:t>
            </a:r>
          </a:p>
          <a:p>
            <a:pPr>
              <a:spcBef>
                <a:spcPts val="0"/>
              </a:spcBef>
              <a:spcAft>
                <a:spcPts val="0"/>
              </a:spcAft>
              <a:buClr>
                <a:schemeClr val="tx1"/>
              </a:buClr>
              <a:buSzPct val="100000"/>
              <a:buFont typeface="Arial" panose="020B0604020202020204" pitchFamily="34" charset="0"/>
              <a:buChar char="•"/>
            </a:pPr>
            <a:r>
              <a:rPr lang="en-US" sz="2600" dirty="0">
                <a:solidFill>
                  <a:schemeClr val="tx1"/>
                </a:solidFill>
                <a:latin typeface="Lucida Bright" panose="02040602050505020304" pitchFamily="18" charset="0"/>
              </a:rPr>
              <a:t>When a child of God listens to those who come to him with the word of God, and we extend our forgiveness to him because of his repentance, we need to know that God has extended His forgiveness to him because he has obeyed the will God. (</a:t>
            </a:r>
            <a:r>
              <a:rPr lang="en-US" sz="2600" b="1" dirty="0">
                <a:solidFill>
                  <a:schemeClr val="tx1"/>
                </a:solidFill>
                <a:latin typeface="Lucida Bright" panose="02040602050505020304" pitchFamily="18" charset="0"/>
              </a:rPr>
              <a:t>2 Corinthians 2:5-10</a:t>
            </a:r>
            <a:r>
              <a:rPr lang="en-US" sz="2600" dirty="0">
                <a:solidFill>
                  <a:schemeClr val="tx1"/>
                </a:solidFill>
                <a:latin typeface="Lucida Bright" panose="02040602050505020304" pitchFamily="18" charset="0"/>
              </a:rPr>
              <a:t>; 7:10-11; 1 John 1:9-10; Acts 8:22-24)</a:t>
            </a:r>
          </a:p>
        </p:txBody>
      </p:sp>
    </p:spTree>
    <p:extLst>
      <p:ext uri="{BB962C8B-B14F-4D97-AF65-F5344CB8AC3E}">
        <p14:creationId xmlns:p14="http://schemas.microsoft.com/office/powerpoint/2010/main" val="1824748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597908"/>
          </a:xfrm>
        </p:spPr>
        <p:txBody>
          <a:bodyPr anchor="t">
            <a:spAutoFit/>
          </a:bodyPr>
          <a:lstStyle/>
          <a:p>
            <a:pPr marL="0" indent="0">
              <a:buNone/>
            </a:pPr>
            <a:r>
              <a:rPr lang="en-US" sz="2800" i="1" dirty="0">
                <a:solidFill>
                  <a:schemeClr val="tx1"/>
                </a:solidFill>
                <a:latin typeface="Lucida Bright" panose="02040602050505020304" pitchFamily="18" charset="0"/>
              </a:rPr>
              <a:t>“Again I say to you, that </a:t>
            </a:r>
            <a:r>
              <a:rPr lang="en-US" sz="2800" b="1" i="1" dirty="0">
                <a:solidFill>
                  <a:schemeClr val="tx1"/>
                </a:solidFill>
                <a:latin typeface="Lucida Bright" panose="02040602050505020304" pitchFamily="18" charset="0"/>
              </a:rPr>
              <a:t>if two of you agree on earth about anything that they may ask</a:t>
            </a:r>
            <a:r>
              <a:rPr lang="en-US" sz="2800" i="1" dirty="0">
                <a:solidFill>
                  <a:schemeClr val="tx1"/>
                </a:solidFill>
                <a:latin typeface="Lucida Bright" panose="02040602050505020304" pitchFamily="18" charset="0"/>
              </a:rPr>
              <a:t>, it shall be done for them by My Father who is in heaven.” </a:t>
            </a:r>
            <a:r>
              <a:rPr lang="en-US" sz="2800" dirty="0">
                <a:solidFill>
                  <a:schemeClr val="tx1"/>
                </a:solidFill>
                <a:latin typeface="Lucida Bright" panose="02040602050505020304" pitchFamily="18" charset="0"/>
              </a:rPr>
              <a:t>(Matthew 18:19)</a:t>
            </a:r>
          </a:p>
          <a:p>
            <a:pPr marL="0" indent="0">
              <a:buNone/>
            </a:pPr>
            <a:r>
              <a:rPr lang="en-US" sz="2800" dirty="0">
                <a:solidFill>
                  <a:schemeClr val="tx1"/>
                </a:solidFill>
                <a:latin typeface="Lucida Bright" panose="02040602050505020304" pitchFamily="18" charset="0"/>
              </a:rPr>
              <a:t>Anything?</a:t>
            </a:r>
          </a:p>
          <a:p>
            <a:pPr marL="0" indent="0">
              <a:buNone/>
            </a:pPr>
            <a:r>
              <a:rPr lang="en-US" sz="2800" dirty="0">
                <a:solidFill>
                  <a:schemeClr val="tx1"/>
                </a:solidFill>
                <a:latin typeface="Lucida Bright" panose="02040602050505020304" pitchFamily="18" charset="0"/>
              </a:rPr>
              <a:t>Contextually, what would the requests be for?</a:t>
            </a:r>
          </a:p>
          <a:p>
            <a:pPr marL="0" indent="0">
              <a:buNone/>
            </a:pPr>
            <a:r>
              <a:rPr lang="en-US" sz="2800" dirty="0">
                <a:solidFill>
                  <a:schemeClr val="tx1"/>
                </a:solidFill>
                <a:latin typeface="Lucida Bright" panose="02040602050505020304" pitchFamily="18" charset="0"/>
              </a:rPr>
              <a:t>Forgiveness.</a:t>
            </a:r>
          </a:p>
        </p:txBody>
      </p:sp>
    </p:spTree>
    <p:extLst>
      <p:ext uri="{BB962C8B-B14F-4D97-AF65-F5344CB8AC3E}">
        <p14:creationId xmlns:p14="http://schemas.microsoft.com/office/powerpoint/2010/main" val="2721563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133439"/>
          </a:xfrm>
        </p:spPr>
        <p:txBody>
          <a:bodyPr anchor="t">
            <a:spAutoFit/>
          </a:bodyPr>
          <a:lstStyle/>
          <a:p>
            <a:pPr marL="0" indent="0">
              <a:buNone/>
            </a:pPr>
            <a:r>
              <a:rPr lang="en-US" sz="2800" dirty="0">
                <a:solidFill>
                  <a:schemeClr val="tx1"/>
                </a:solidFill>
                <a:latin typeface="Lucida Bright" panose="02040602050505020304" pitchFamily="18" charset="0"/>
              </a:rPr>
              <a:t>It is in this context of following the will of God regarding the forgiveness of man’s sins and offenses that Jesus says in verse 20,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For where two or three have gathered together in My name, I am there in their midst</a:t>
            </a:r>
            <a:r>
              <a:rPr lang="en-US" sz="2800" i="1" dirty="0">
                <a:solidFill>
                  <a:schemeClr val="tx1"/>
                </a:solidFill>
                <a:latin typeface="Lucida Bright" panose="02040602050505020304" pitchFamily="18" charset="0"/>
              </a:rPr>
              <a:t>.”</a:t>
            </a:r>
          </a:p>
          <a:p>
            <a:pPr marL="0" indent="0">
              <a:buNone/>
            </a:pPr>
            <a:r>
              <a:rPr lang="en-US" sz="2800" dirty="0">
                <a:solidFill>
                  <a:schemeClr val="tx1"/>
                </a:solidFill>
                <a:latin typeface="Lucida Bright" panose="02040602050505020304" pitchFamily="18" charset="0"/>
              </a:rPr>
              <a:t>The expression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in My name</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is to be understood as “</a:t>
            </a:r>
            <a:r>
              <a:rPr lang="en-US" sz="2800" b="1" dirty="0">
                <a:solidFill>
                  <a:schemeClr val="tx1"/>
                </a:solidFill>
                <a:latin typeface="Lucida Bright" panose="02040602050505020304" pitchFamily="18" charset="0"/>
              </a:rPr>
              <a:t>by My authority</a:t>
            </a:r>
            <a:r>
              <a:rPr lang="en-US" sz="2800" dirty="0">
                <a:solidFill>
                  <a:schemeClr val="tx1"/>
                </a:solidFill>
                <a:latin typeface="Lucida Bright" panose="02040602050505020304" pitchFamily="18" charset="0"/>
              </a:rPr>
              <a:t>” or</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a:t>
            </a:r>
            <a:r>
              <a:rPr lang="en-US" sz="2800" b="1" dirty="0">
                <a:solidFill>
                  <a:schemeClr val="tx1"/>
                </a:solidFill>
                <a:latin typeface="Lucida Bright" panose="02040602050505020304" pitchFamily="18" charset="0"/>
              </a:rPr>
              <a:t>in accordance with My will</a:t>
            </a:r>
            <a:r>
              <a:rPr lang="en-US" sz="2800" dirty="0">
                <a:solidFill>
                  <a:schemeClr val="tx1"/>
                </a:solidFill>
                <a:latin typeface="Lucida Bright" panose="02040602050505020304" pitchFamily="18" charset="0"/>
              </a:rPr>
              <a:t>.”</a:t>
            </a:r>
            <a:br>
              <a:rPr lang="en-US" sz="2800" i="1"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(John 16:23-26; Colossians 3:17)</a:t>
            </a:r>
          </a:p>
        </p:txBody>
      </p:sp>
    </p:spTree>
    <p:extLst>
      <p:ext uri="{BB962C8B-B14F-4D97-AF65-F5344CB8AC3E}">
        <p14:creationId xmlns:p14="http://schemas.microsoft.com/office/powerpoint/2010/main" val="3104589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133439"/>
          </a:xfrm>
        </p:spPr>
        <p:txBody>
          <a:bodyPr anchor="t">
            <a:spAutoFit/>
          </a:bodyPr>
          <a:lstStyle/>
          <a:p>
            <a:pPr marL="0" indent="0">
              <a:buNone/>
            </a:pPr>
            <a:r>
              <a:rPr lang="en-US" sz="2800" dirty="0">
                <a:solidFill>
                  <a:schemeClr val="tx1"/>
                </a:solidFill>
                <a:latin typeface="Lucida Bright" panose="02040602050505020304" pitchFamily="18" charset="0"/>
              </a:rPr>
              <a:t>When two or three are gathered to do that which Jesus has authorized (i.e., to forgive the sins of a brother who repents), Jesus stated that He is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in their midst</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and we are in </a:t>
            </a:r>
            <a:r>
              <a:rPr lang="en-US" sz="2800" b="1" dirty="0">
                <a:solidFill>
                  <a:schemeClr val="tx1"/>
                </a:solidFill>
                <a:latin typeface="Lucida Bright" panose="02040602050505020304" pitchFamily="18" charset="0"/>
              </a:rPr>
              <a:t>fellowship</a:t>
            </a:r>
            <a:r>
              <a:rPr lang="en-US" sz="2800" dirty="0">
                <a:solidFill>
                  <a:schemeClr val="tx1"/>
                </a:solidFill>
                <a:latin typeface="Lucida Bright" panose="02040602050505020304" pitchFamily="18" charset="0"/>
              </a:rPr>
              <a:t> (jointly participating) with our Lord and Savior.</a:t>
            </a:r>
          </a:p>
          <a:p>
            <a:pPr marL="0" indent="0">
              <a:buNone/>
            </a:pPr>
            <a:r>
              <a:rPr lang="en-US" sz="2800" dirty="0">
                <a:solidFill>
                  <a:schemeClr val="tx1"/>
                </a:solidFill>
                <a:latin typeface="Lucida Bright" panose="02040602050505020304" pitchFamily="18" charset="0"/>
              </a:rPr>
              <a:t>God indeed is “omni-present” but that’s not the point here: God is “there” when I’m alone or when I’m with others, fully aware of my every thought, word, and (in)action.</a:t>
            </a:r>
          </a:p>
        </p:txBody>
      </p:sp>
    </p:spTree>
    <p:extLst>
      <p:ext uri="{BB962C8B-B14F-4D97-AF65-F5344CB8AC3E}">
        <p14:creationId xmlns:p14="http://schemas.microsoft.com/office/powerpoint/2010/main" val="357727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551695" cy="1015663"/>
          </a:xfrm>
        </p:spPr>
        <p:txBody>
          <a:bodyPr>
            <a:spAutoFit/>
          </a:bodyPr>
          <a:lstStyle/>
          <a:p>
            <a:r>
              <a:rPr lang="en-US" sz="3600" dirty="0">
                <a:solidFill>
                  <a:schemeClr val="tx1"/>
                </a:solidFill>
                <a:latin typeface="Book Antiqua" panose="02040602050305030304" pitchFamily="18" charset="0"/>
              </a:rPr>
              <a:t>Sin and forgiveness</a:t>
            </a:r>
            <a:br>
              <a:rPr lang="en-US" sz="3600" dirty="0">
                <a:solidFill>
                  <a:schemeClr val="tx1"/>
                </a:solidFill>
                <a:latin typeface="Book Antiqua" panose="02040602050305030304" pitchFamily="18" charset="0"/>
              </a:rPr>
            </a:br>
            <a:r>
              <a:rPr lang="en-US" sz="2400" dirty="0">
                <a:solidFill>
                  <a:schemeClr val="tx1"/>
                </a:solidFill>
                <a:latin typeface="Book Antiqua" panose="02040602050305030304" pitchFamily="18" charset="0"/>
              </a:rPr>
              <a:t>Matthew 18:15-35</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24000"/>
            <a:ext cx="8783052" cy="5173724"/>
          </a:xfrm>
        </p:spPr>
        <p:txBody>
          <a:bodyPr anchor="t">
            <a:spAutoFit/>
          </a:bodyPr>
          <a:lstStyle/>
          <a:p>
            <a:pPr marL="0" indent="0">
              <a:buNone/>
            </a:pPr>
            <a:r>
              <a:rPr lang="en-US" sz="2600" dirty="0">
                <a:solidFill>
                  <a:schemeClr val="tx1"/>
                </a:solidFill>
                <a:latin typeface="Lucida Bright" panose="02040602050505020304" pitchFamily="18" charset="0"/>
              </a:rPr>
              <a:t>Regarding the approach towards a brother in sin that Jesus just taught, Peter had a question:</a:t>
            </a:r>
          </a:p>
          <a:p>
            <a:pPr marL="0" indent="0">
              <a:buNone/>
            </a:pPr>
            <a:r>
              <a:rPr lang="en-US" sz="3200" i="1" dirty="0">
                <a:solidFill>
                  <a:schemeClr val="tx1"/>
                </a:solidFill>
                <a:latin typeface="Lucida Bright" panose="02040602050505020304" pitchFamily="18" charset="0"/>
              </a:rPr>
              <a:t>“Lord, </a:t>
            </a:r>
            <a:r>
              <a:rPr lang="en-US" sz="3200" b="1" i="1" dirty="0">
                <a:solidFill>
                  <a:schemeClr val="tx1"/>
                </a:solidFill>
                <a:latin typeface="Lucida Bright" panose="02040602050505020304" pitchFamily="18" charset="0"/>
              </a:rPr>
              <a:t>how often </a:t>
            </a:r>
            <a:r>
              <a:rPr lang="en-US" sz="3200" i="1" dirty="0">
                <a:solidFill>
                  <a:schemeClr val="tx1"/>
                </a:solidFill>
                <a:latin typeface="Lucida Bright" panose="02040602050505020304" pitchFamily="18" charset="0"/>
              </a:rPr>
              <a:t>shall my brother sin against me and </a:t>
            </a:r>
            <a:r>
              <a:rPr lang="en-US" sz="3200" b="1" i="1" dirty="0">
                <a:solidFill>
                  <a:schemeClr val="tx1"/>
                </a:solidFill>
                <a:latin typeface="Lucida Bright" panose="02040602050505020304" pitchFamily="18" charset="0"/>
              </a:rPr>
              <a:t>I forgive him</a:t>
            </a:r>
            <a:r>
              <a:rPr lang="en-US" sz="3200" i="1" dirty="0">
                <a:solidFill>
                  <a:schemeClr val="tx1"/>
                </a:solidFill>
                <a:latin typeface="Lucida Bright" panose="02040602050505020304" pitchFamily="18" charset="0"/>
              </a:rPr>
              <a:t>? Up to seven times?”</a:t>
            </a:r>
            <a:r>
              <a:rPr lang="en-US" sz="3200" dirty="0">
                <a:solidFill>
                  <a:schemeClr val="tx1"/>
                </a:solidFill>
                <a:latin typeface="Lucida Bright" panose="02040602050505020304" pitchFamily="18" charset="0"/>
              </a:rPr>
              <a:t> </a:t>
            </a:r>
            <a:r>
              <a:rPr lang="en-US" sz="2600" dirty="0">
                <a:solidFill>
                  <a:schemeClr val="tx1"/>
                </a:solidFill>
                <a:latin typeface="Lucida Bright" panose="02040602050505020304" pitchFamily="18" charset="0"/>
              </a:rPr>
              <a:t>(Matthew 18:21)</a:t>
            </a:r>
          </a:p>
          <a:p>
            <a:pPr marL="0" indent="0">
              <a:buNone/>
            </a:pPr>
            <a:r>
              <a:rPr lang="en-US" sz="2600" dirty="0">
                <a:solidFill>
                  <a:schemeClr val="tx1"/>
                </a:solidFill>
                <a:latin typeface="Lucida Bright" panose="02040602050505020304" pitchFamily="18" charset="0"/>
              </a:rPr>
              <a:t>Is there a limit to our mercy and compassion? </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(cf. Luke 17:3-4)</a:t>
            </a:r>
          </a:p>
          <a:p>
            <a:pPr marL="0" indent="0">
              <a:buNone/>
            </a:pPr>
            <a:r>
              <a:rPr lang="en-US" sz="2600" dirty="0">
                <a:solidFill>
                  <a:schemeClr val="tx1"/>
                </a:solidFill>
                <a:latin typeface="Lucida Bright" panose="02040602050505020304" pitchFamily="18" charset="0"/>
              </a:rPr>
              <a:t>Is there to God’s?</a:t>
            </a:r>
          </a:p>
          <a:p>
            <a:pPr marL="0" indent="0">
              <a:buNone/>
            </a:pPr>
            <a:r>
              <a:rPr lang="en-US" sz="2600" dirty="0">
                <a:solidFill>
                  <a:schemeClr val="tx1"/>
                </a:solidFill>
                <a:latin typeface="Lucida Bright" panose="02040602050505020304" pitchFamily="18" charset="0"/>
              </a:rPr>
              <a:t>Numerology: what does the number 7 represent?</a:t>
            </a:r>
          </a:p>
          <a:p>
            <a:pPr>
              <a:buClr>
                <a:schemeClr val="tx1"/>
              </a:buClr>
              <a:buSzPct val="100000"/>
            </a:pPr>
            <a:r>
              <a:rPr lang="en-US" sz="2600" dirty="0">
                <a:solidFill>
                  <a:schemeClr val="tx1"/>
                </a:solidFill>
                <a:latin typeface="Lucida Bright" panose="02040602050505020304" pitchFamily="18" charset="0"/>
              </a:rPr>
              <a:t>Completeness, totality.</a:t>
            </a:r>
          </a:p>
        </p:txBody>
      </p:sp>
    </p:spTree>
    <p:extLst>
      <p:ext uri="{BB962C8B-B14F-4D97-AF65-F5344CB8AC3E}">
        <p14:creationId xmlns:p14="http://schemas.microsoft.com/office/powerpoint/2010/main" val="1679689721"/>
      </p:ext>
    </p:extLst>
  </p:cSld>
  <p:clrMapOvr>
    <a:masterClrMapping/>
  </p:clrMapOvr>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3144</TotalTime>
  <Words>1453</Words>
  <Application>Microsoft Office PowerPoint</Application>
  <PresentationFormat>On-screen Show (4:3)</PresentationFormat>
  <Paragraphs>104</Paragraphs>
  <Slides>8</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Arial</vt:lpstr>
      <vt:lpstr>Book Antiqua</vt:lpstr>
      <vt:lpstr>Calibri</vt:lpstr>
      <vt:lpstr>Garamond</vt:lpstr>
      <vt:lpstr>Helvetica Light</vt:lpstr>
      <vt:lpstr>Lucida Bright</vt:lpstr>
      <vt:lpstr>Times-Italic</vt:lpstr>
      <vt:lpstr>Times-Roman</vt:lpstr>
      <vt:lpstr>Wingdings 2</vt:lpstr>
      <vt:lpstr>DividendVTI</vt:lpstr>
      <vt:lpstr>Lesson 12  The transfiguration</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lpstr>Sin and forgiveness Matthew 18:15-35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10</cp:revision>
  <cp:lastPrinted>2020-09-20T20:20:18Z</cp:lastPrinted>
  <dcterms:created xsi:type="dcterms:W3CDTF">2011-11-13T00:33:04Z</dcterms:created>
  <dcterms:modified xsi:type="dcterms:W3CDTF">2020-09-20T20:20:21Z</dcterms:modified>
</cp:coreProperties>
</file>